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7" r:id="rId2"/>
    <p:sldId id="453" r:id="rId3"/>
    <p:sldId id="447" r:id="rId4"/>
    <p:sldId id="448" r:id="rId5"/>
    <p:sldId id="449" r:id="rId6"/>
    <p:sldId id="450" r:id="rId7"/>
    <p:sldId id="45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vares . J ." initials="T.J." lastIdx="1" clrIdx="0">
    <p:extLst>
      <p:ext uri="{19B8F6BF-5375-455C-9EA6-DF929625EA0E}">
        <p15:presenceInfo xmlns:p15="http://schemas.microsoft.com/office/powerpoint/2012/main" userId="bf2a1c9524ced1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4576" autoAdjust="0"/>
  </p:normalViewPr>
  <p:slideViewPr>
    <p:cSldViewPr>
      <p:cViewPr varScale="1">
        <p:scale>
          <a:sx n="87" d="100"/>
          <a:sy n="87" d="100"/>
        </p:scale>
        <p:origin x="10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O\Desktop\dados%20atlas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O\Desktop\dados%20atlas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O\Desktop\dados%20atlas%202018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O\Desktop\dados%20atlas%202018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/>
              <a:t>Homicídios</a:t>
            </a:r>
            <a:r>
              <a:rPr lang="en-US" dirty="0"/>
              <a:t> /100 mil </a:t>
            </a:r>
            <a:r>
              <a:rPr lang="en-US" dirty="0" smtClean="0"/>
              <a:t>hab. </a:t>
            </a:r>
            <a:r>
              <a:rPr lang="en-US" dirty="0"/>
              <a:t>(2016)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uf!$B$1</c:f>
              <c:strCache>
                <c:ptCount val="1"/>
                <c:pt idx="0">
                  <c:v>geral tx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uf!$A$2:$A$28</c:f>
              <c:strCache>
                <c:ptCount val="27"/>
                <c:pt idx="0">
                  <c:v>Sergipe</c:v>
                </c:pt>
                <c:pt idx="1">
                  <c:v>Alagoas</c:v>
                </c:pt>
                <c:pt idx="2">
                  <c:v>Rio Grande do Norte</c:v>
                </c:pt>
                <c:pt idx="3">
                  <c:v>Pará</c:v>
                </c:pt>
                <c:pt idx="4">
                  <c:v>Amapá</c:v>
                </c:pt>
                <c:pt idx="5">
                  <c:v>Pernambuco</c:v>
                </c:pt>
                <c:pt idx="6">
                  <c:v>Bahia</c:v>
                </c:pt>
                <c:pt idx="7">
                  <c:v>Goiás</c:v>
                </c:pt>
                <c:pt idx="8">
                  <c:v>Acre</c:v>
                </c:pt>
                <c:pt idx="9">
                  <c:v>Ceará</c:v>
                </c:pt>
                <c:pt idx="10">
                  <c:v>Roraima</c:v>
                </c:pt>
                <c:pt idx="11">
                  <c:v>Rondônia</c:v>
                </c:pt>
                <c:pt idx="12">
                  <c:v>Tocantins</c:v>
                </c:pt>
                <c:pt idx="13">
                  <c:v>Rio de Janeiro</c:v>
                </c:pt>
                <c:pt idx="14">
                  <c:v>Amazonas</c:v>
                </c:pt>
                <c:pt idx="15">
                  <c:v>Mato Grosso</c:v>
                </c:pt>
                <c:pt idx="16">
                  <c:v>Maranhão</c:v>
                </c:pt>
                <c:pt idx="17">
                  <c:v>Paraíba</c:v>
                </c:pt>
                <c:pt idx="18">
                  <c:v>Espírito Santo</c:v>
                </c:pt>
                <c:pt idx="19">
                  <c:v>Rio Grande do Sul</c:v>
                </c:pt>
                <c:pt idx="20">
                  <c:v>Paraná</c:v>
                </c:pt>
                <c:pt idx="21">
                  <c:v>Distrito Federal</c:v>
                </c:pt>
                <c:pt idx="22">
                  <c:v>Mato Grosso do Sul</c:v>
                </c:pt>
                <c:pt idx="23">
                  <c:v>Minas Gerais</c:v>
                </c:pt>
                <c:pt idx="24">
                  <c:v>Piauí</c:v>
                </c:pt>
                <c:pt idx="25">
                  <c:v>Santa Catarina</c:v>
                </c:pt>
                <c:pt idx="26">
                  <c:v>São Paulo</c:v>
                </c:pt>
              </c:strCache>
            </c:strRef>
          </c:cat>
          <c:val>
            <c:numRef>
              <c:f>uf!$B$2:$B$28</c:f>
              <c:numCache>
                <c:formatCode>General</c:formatCode>
                <c:ptCount val="27"/>
                <c:pt idx="0">
                  <c:v>64.7</c:v>
                </c:pt>
                <c:pt idx="1">
                  <c:v>54.2</c:v>
                </c:pt>
                <c:pt idx="2">
                  <c:v>53.4</c:v>
                </c:pt>
                <c:pt idx="3">
                  <c:v>50.8</c:v>
                </c:pt>
                <c:pt idx="4">
                  <c:v>48.7</c:v>
                </c:pt>
                <c:pt idx="5">
                  <c:v>47.3</c:v>
                </c:pt>
                <c:pt idx="6">
                  <c:v>46.9</c:v>
                </c:pt>
                <c:pt idx="7">
                  <c:v>45.3</c:v>
                </c:pt>
                <c:pt idx="8">
                  <c:v>44.4</c:v>
                </c:pt>
                <c:pt idx="9">
                  <c:v>40.6</c:v>
                </c:pt>
                <c:pt idx="10">
                  <c:v>39.700000000000003</c:v>
                </c:pt>
                <c:pt idx="11">
                  <c:v>39.299999999999997</c:v>
                </c:pt>
                <c:pt idx="12">
                  <c:v>37.6</c:v>
                </c:pt>
                <c:pt idx="13">
                  <c:v>36.4</c:v>
                </c:pt>
                <c:pt idx="14">
                  <c:v>36.299999999999997</c:v>
                </c:pt>
                <c:pt idx="15">
                  <c:v>35.700000000000003</c:v>
                </c:pt>
                <c:pt idx="16">
                  <c:v>34.6</c:v>
                </c:pt>
                <c:pt idx="17">
                  <c:v>33.9</c:v>
                </c:pt>
                <c:pt idx="18">
                  <c:v>32</c:v>
                </c:pt>
                <c:pt idx="19">
                  <c:v>28.6</c:v>
                </c:pt>
                <c:pt idx="20">
                  <c:v>27.4</c:v>
                </c:pt>
                <c:pt idx="21">
                  <c:v>25.5</c:v>
                </c:pt>
                <c:pt idx="22">
                  <c:v>25</c:v>
                </c:pt>
                <c:pt idx="23">
                  <c:v>22</c:v>
                </c:pt>
                <c:pt idx="24">
                  <c:v>21.8</c:v>
                </c:pt>
                <c:pt idx="25">
                  <c:v>14.2</c:v>
                </c:pt>
                <c:pt idx="26">
                  <c:v>10.9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3619888"/>
        <c:axId val="309875984"/>
      </c:barChart>
      <c:catAx>
        <c:axId val="273619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9875984"/>
        <c:crosses val="autoZero"/>
        <c:auto val="1"/>
        <c:lblAlgn val="ctr"/>
        <c:lblOffset val="100"/>
        <c:noMultiLvlLbl val="0"/>
      </c:catAx>
      <c:valAx>
        <c:axId val="309875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361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Homicídios</a:t>
            </a:r>
            <a:r>
              <a:rPr lang="en-US" dirty="0" smtClean="0"/>
              <a:t> / </a:t>
            </a:r>
            <a:r>
              <a:rPr lang="en-US" dirty="0" err="1" smtClean="0"/>
              <a:t>Arma</a:t>
            </a:r>
            <a:r>
              <a:rPr lang="en-US" dirty="0" smtClean="0"/>
              <a:t> de Fogo (2016)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uf!$X$1</c:f>
              <c:strCache>
                <c:ptCount val="1"/>
                <c:pt idx="0">
                  <c:v>APF tx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uf!$W$2:$W$28</c:f>
              <c:strCache>
                <c:ptCount val="27"/>
                <c:pt idx="0">
                  <c:v>Sergipe</c:v>
                </c:pt>
                <c:pt idx="1">
                  <c:v>Alagoas</c:v>
                </c:pt>
                <c:pt idx="2">
                  <c:v>Rio Grande do Norte</c:v>
                </c:pt>
                <c:pt idx="3">
                  <c:v>Pernambuco</c:v>
                </c:pt>
                <c:pt idx="4">
                  <c:v>Pará</c:v>
                </c:pt>
                <c:pt idx="5">
                  <c:v>Bahia</c:v>
                </c:pt>
                <c:pt idx="6">
                  <c:v>Ceará</c:v>
                </c:pt>
                <c:pt idx="7">
                  <c:v>Goiás</c:v>
                </c:pt>
                <c:pt idx="8">
                  <c:v>Amapá</c:v>
                </c:pt>
                <c:pt idx="9">
                  <c:v>Acre</c:v>
                </c:pt>
                <c:pt idx="10">
                  <c:v>Paraíba</c:v>
                </c:pt>
                <c:pt idx="11">
                  <c:v>Rondônia</c:v>
                </c:pt>
                <c:pt idx="12">
                  <c:v>Espírito Santo</c:v>
                </c:pt>
                <c:pt idx="13">
                  <c:v>Rio de Janeiro</c:v>
                </c:pt>
                <c:pt idx="14">
                  <c:v>Maranhão</c:v>
                </c:pt>
                <c:pt idx="15">
                  <c:v>Mato Grosso</c:v>
                </c:pt>
                <c:pt idx="16">
                  <c:v>Rio Grande do Sul</c:v>
                </c:pt>
                <c:pt idx="17">
                  <c:v>Tocantins</c:v>
                </c:pt>
                <c:pt idx="18">
                  <c:v>Amazonas</c:v>
                </c:pt>
                <c:pt idx="19">
                  <c:v>Paraná</c:v>
                </c:pt>
                <c:pt idx="20">
                  <c:v>Distrito Federal</c:v>
                </c:pt>
                <c:pt idx="21">
                  <c:v>Minas Gerais</c:v>
                </c:pt>
                <c:pt idx="22">
                  <c:v>Roraima</c:v>
                </c:pt>
                <c:pt idx="23">
                  <c:v>Piauí</c:v>
                </c:pt>
                <c:pt idx="24">
                  <c:v>Mato Grosso do Sul</c:v>
                </c:pt>
                <c:pt idx="25">
                  <c:v>Santa Catarina</c:v>
                </c:pt>
                <c:pt idx="26">
                  <c:v>São Paulo</c:v>
                </c:pt>
              </c:strCache>
            </c:strRef>
          </c:cat>
          <c:val>
            <c:numRef>
              <c:f>uf!$X$2:$X$28</c:f>
              <c:numCache>
                <c:formatCode>General</c:formatCode>
                <c:ptCount val="27"/>
                <c:pt idx="0">
                  <c:v>55.6</c:v>
                </c:pt>
                <c:pt idx="1">
                  <c:v>46</c:v>
                </c:pt>
                <c:pt idx="2">
                  <c:v>45.2</c:v>
                </c:pt>
                <c:pt idx="3">
                  <c:v>36.9</c:v>
                </c:pt>
                <c:pt idx="4">
                  <c:v>36.700000000000003</c:v>
                </c:pt>
                <c:pt idx="5">
                  <c:v>35.700000000000003</c:v>
                </c:pt>
                <c:pt idx="6">
                  <c:v>32.4</c:v>
                </c:pt>
                <c:pt idx="7">
                  <c:v>32</c:v>
                </c:pt>
                <c:pt idx="8">
                  <c:v>28.4</c:v>
                </c:pt>
                <c:pt idx="9">
                  <c:v>27.7</c:v>
                </c:pt>
                <c:pt idx="10">
                  <c:v>26.5</c:v>
                </c:pt>
                <c:pt idx="11">
                  <c:v>26</c:v>
                </c:pt>
                <c:pt idx="12">
                  <c:v>24.4</c:v>
                </c:pt>
                <c:pt idx="13">
                  <c:v>24.2</c:v>
                </c:pt>
                <c:pt idx="14">
                  <c:v>23.4</c:v>
                </c:pt>
                <c:pt idx="15">
                  <c:v>22.7</c:v>
                </c:pt>
                <c:pt idx="16">
                  <c:v>22.2</c:v>
                </c:pt>
                <c:pt idx="17">
                  <c:v>20.399999999999999</c:v>
                </c:pt>
                <c:pt idx="18">
                  <c:v>19.8</c:v>
                </c:pt>
                <c:pt idx="19">
                  <c:v>18.899999999999999</c:v>
                </c:pt>
                <c:pt idx="20">
                  <c:v>17.3</c:v>
                </c:pt>
                <c:pt idx="21">
                  <c:v>15.8</c:v>
                </c:pt>
                <c:pt idx="22">
                  <c:v>14</c:v>
                </c:pt>
                <c:pt idx="23">
                  <c:v>13.7</c:v>
                </c:pt>
                <c:pt idx="24">
                  <c:v>12.2</c:v>
                </c:pt>
                <c:pt idx="25">
                  <c:v>8.8000000000000007</c:v>
                </c:pt>
                <c:pt idx="2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3170856"/>
        <c:axId val="273172032"/>
      </c:barChart>
      <c:catAx>
        <c:axId val="273170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3172032"/>
        <c:crosses val="autoZero"/>
        <c:auto val="1"/>
        <c:lblAlgn val="ctr"/>
        <c:lblOffset val="100"/>
        <c:noMultiLvlLbl val="0"/>
      </c:catAx>
      <c:valAx>
        <c:axId val="273172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3170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Homicídios</a:t>
            </a:r>
            <a:r>
              <a:rPr lang="en-US" dirty="0" smtClean="0"/>
              <a:t> </a:t>
            </a:r>
            <a:r>
              <a:rPr lang="en-US" dirty="0" err="1" smtClean="0"/>
              <a:t>Jovens</a:t>
            </a:r>
            <a:r>
              <a:rPr lang="en-US" dirty="0" smtClean="0"/>
              <a:t> (2016)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uf!$F$1</c:f>
              <c:strCache>
                <c:ptCount val="1"/>
                <c:pt idx="0">
                  <c:v>jovens tx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uf!$E$2:$E$28</c:f>
              <c:strCache>
                <c:ptCount val="27"/>
                <c:pt idx="0">
                  <c:v>Sergipe</c:v>
                </c:pt>
                <c:pt idx="1">
                  <c:v>Rio Grande do Norte</c:v>
                </c:pt>
                <c:pt idx="2">
                  <c:v>Alagoas</c:v>
                </c:pt>
                <c:pt idx="3">
                  <c:v>Bahia</c:v>
                </c:pt>
                <c:pt idx="4">
                  <c:v>Pernambuco</c:v>
                </c:pt>
                <c:pt idx="5">
                  <c:v>Amapá</c:v>
                </c:pt>
                <c:pt idx="6">
                  <c:v>Pará</c:v>
                </c:pt>
                <c:pt idx="7">
                  <c:v>Goiás</c:v>
                </c:pt>
                <c:pt idx="8">
                  <c:v>Ceará</c:v>
                </c:pt>
                <c:pt idx="9">
                  <c:v>Rio de Janeiro</c:v>
                </c:pt>
                <c:pt idx="10">
                  <c:v>Acre</c:v>
                </c:pt>
                <c:pt idx="11">
                  <c:v>Espírito Santo</c:v>
                </c:pt>
                <c:pt idx="12">
                  <c:v>Paraíba</c:v>
                </c:pt>
                <c:pt idx="13">
                  <c:v>Amazonas</c:v>
                </c:pt>
                <c:pt idx="14">
                  <c:v>Tocantins</c:v>
                </c:pt>
                <c:pt idx="15">
                  <c:v>Maranhão</c:v>
                </c:pt>
                <c:pt idx="16">
                  <c:v>Rio Grande do Sul</c:v>
                </c:pt>
                <c:pt idx="17">
                  <c:v>Roraima</c:v>
                </c:pt>
                <c:pt idx="18">
                  <c:v>Mato Grosso</c:v>
                </c:pt>
                <c:pt idx="19">
                  <c:v>Paraná</c:v>
                </c:pt>
                <c:pt idx="20">
                  <c:v>Rondônia</c:v>
                </c:pt>
                <c:pt idx="21">
                  <c:v>Distrito Federal</c:v>
                </c:pt>
                <c:pt idx="22">
                  <c:v>Minas Gerais</c:v>
                </c:pt>
                <c:pt idx="23">
                  <c:v>Piauí</c:v>
                </c:pt>
                <c:pt idx="24">
                  <c:v>Mato Grosso do Sul</c:v>
                </c:pt>
                <c:pt idx="25">
                  <c:v>Santa Catarina</c:v>
                </c:pt>
                <c:pt idx="26">
                  <c:v>São Paulo</c:v>
                </c:pt>
              </c:strCache>
            </c:strRef>
          </c:cat>
          <c:val>
            <c:numRef>
              <c:f>uf!$F$2:$F$28</c:f>
              <c:numCache>
                <c:formatCode>General</c:formatCode>
                <c:ptCount val="27"/>
                <c:pt idx="0">
                  <c:v>142.69999999999999</c:v>
                </c:pt>
                <c:pt idx="1">
                  <c:v>125.6</c:v>
                </c:pt>
                <c:pt idx="2">
                  <c:v>122.4</c:v>
                </c:pt>
                <c:pt idx="3">
                  <c:v>114.3</c:v>
                </c:pt>
                <c:pt idx="4">
                  <c:v>105.4</c:v>
                </c:pt>
                <c:pt idx="5">
                  <c:v>101.4</c:v>
                </c:pt>
                <c:pt idx="6">
                  <c:v>98</c:v>
                </c:pt>
                <c:pt idx="7">
                  <c:v>96.4</c:v>
                </c:pt>
                <c:pt idx="8">
                  <c:v>87.7</c:v>
                </c:pt>
                <c:pt idx="9">
                  <c:v>87.7</c:v>
                </c:pt>
                <c:pt idx="10">
                  <c:v>83.9</c:v>
                </c:pt>
                <c:pt idx="11">
                  <c:v>71.5</c:v>
                </c:pt>
                <c:pt idx="12">
                  <c:v>70.5</c:v>
                </c:pt>
                <c:pt idx="13">
                  <c:v>67.7</c:v>
                </c:pt>
                <c:pt idx="14">
                  <c:v>67.400000000000006</c:v>
                </c:pt>
                <c:pt idx="15">
                  <c:v>65.099999999999994</c:v>
                </c:pt>
                <c:pt idx="16">
                  <c:v>62.3</c:v>
                </c:pt>
                <c:pt idx="17">
                  <c:v>60.7</c:v>
                </c:pt>
                <c:pt idx="18">
                  <c:v>60.3</c:v>
                </c:pt>
                <c:pt idx="19">
                  <c:v>57.6</c:v>
                </c:pt>
                <c:pt idx="20">
                  <c:v>53.3</c:v>
                </c:pt>
                <c:pt idx="21">
                  <c:v>50.4</c:v>
                </c:pt>
                <c:pt idx="22">
                  <c:v>49.8</c:v>
                </c:pt>
                <c:pt idx="23">
                  <c:v>45.2</c:v>
                </c:pt>
                <c:pt idx="24">
                  <c:v>40.6</c:v>
                </c:pt>
                <c:pt idx="25">
                  <c:v>27.2</c:v>
                </c:pt>
                <c:pt idx="26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2235136"/>
        <c:axId val="272235528"/>
      </c:barChart>
      <c:catAx>
        <c:axId val="272235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235528"/>
        <c:crosses val="autoZero"/>
        <c:auto val="1"/>
        <c:lblAlgn val="ctr"/>
        <c:lblOffset val="100"/>
        <c:noMultiLvlLbl val="0"/>
      </c:catAx>
      <c:valAx>
        <c:axId val="272235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72235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Homicídios</a:t>
            </a:r>
            <a:r>
              <a:rPr lang="en-US" dirty="0" smtClean="0"/>
              <a:t> </a:t>
            </a:r>
            <a:r>
              <a:rPr lang="en-US" dirty="0" err="1" smtClean="0"/>
              <a:t>Mulheres</a:t>
            </a:r>
            <a:r>
              <a:rPr lang="en-US" dirty="0" smtClean="0"/>
              <a:t> (2016)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uf!$N$1</c:f>
              <c:strCache>
                <c:ptCount val="1"/>
                <c:pt idx="0">
                  <c:v>mulheres tx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cat>
            <c:strRef>
              <c:f>uf!$M$2:$M$28</c:f>
              <c:strCache>
                <c:ptCount val="27"/>
                <c:pt idx="0">
                  <c:v>Roraima</c:v>
                </c:pt>
                <c:pt idx="1">
                  <c:v>Pará</c:v>
                </c:pt>
                <c:pt idx="2">
                  <c:v>Goiás</c:v>
                </c:pt>
                <c:pt idx="3">
                  <c:v>Mato Grosso</c:v>
                </c:pt>
                <c:pt idx="4">
                  <c:v>Rondônia</c:v>
                </c:pt>
                <c:pt idx="5">
                  <c:v>Mato Grosso do Sul</c:v>
                </c:pt>
                <c:pt idx="6">
                  <c:v>Tocantins</c:v>
                </c:pt>
                <c:pt idx="7">
                  <c:v>Alagoas</c:v>
                </c:pt>
                <c:pt idx="8">
                  <c:v>Amazonas</c:v>
                </c:pt>
                <c:pt idx="9">
                  <c:v>Pernambuco</c:v>
                </c:pt>
                <c:pt idx="10">
                  <c:v>Acre</c:v>
                </c:pt>
                <c:pt idx="11">
                  <c:v>Bahia</c:v>
                </c:pt>
                <c:pt idx="12">
                  <c:v>Rio Grande do Norte</c:v>
                </c:pt>
                <c:pt idx="13">
                  <c:v>Rio Grande do Sul</c:v>
                </c:pt>
                <c:pt idx="14">
                  <c:v>Espírito Santo</c:v>
                </c:pt>
                <c:pt idx="15">
                  <c:v>Paraíba</c:v>
                </c:pt>
                <c:pt idx="16">
                  <c:v>Sergipe</c:v>
                </c:pt>
                <c:pt idx="17">
                  <c:v>Rio de Janeiro</c:v>
                </c:pt>
                <c:pt idx="18">
                  <c:v>Ceará</c:v>
                </c:pt>
                <c:pt idx="19">
                  <c:v>Maranhão</c:v>
                </c:pt>
                <c:pt idx="20">
                  <c:v>Amapá</c:v>
                </c:pt>
                <c:pt idx="21">
                  <c:v>Paraná</c:v>
                </c:pt>
                <c:pt idx="22">
                  <c:v>Distrito Federal</c:v>
                </c:pt>
                <c:pt idx="23">
                  <c:v>Minas Gerais</c:v>
                </c:pt>
                <c:pt idx="24">
                  <c:v>Santa Catarina</c:v>
                </c:pt>
                <c:pt idx="25">
                  <c:v>Piauí</c:v>
                </c:pt>
                <c:pt idx="26">
                  <c:v>São Paulo</c:v>
                </c:pt>
              </c:strCache>
            </c:strRef>
          </c:cat>
          <c:val>
            <c:numRef>
              <c:f>uf!$N$2:$N$28</c:f>
              <c:numCache>
                <c:formatCode>General</c:formatCode>
                <c:ptCount val="27"/>
                <c:pt idx="0">
                  <c:v>10</c:v>
                </c:pt>
                <c:pt idx="1">
                  <c:v>7.2</c:v>
                </c:pt>
                <c:pt idx="2">
                  <c:v>7.1</c:v>
                </c:pt>
                <c:pt idx="3">
                  <c:v>6.4</c:v>
                </c:pt>
                <c:pt idx="4">
                  <c:v>6.2</c:v>
                </c:pt>
                <c:pt idx="5">
                  <c:v>6</c:v>
                </c:pt>
                <c:pt idx="6">
                  <c:v>6</c:v>
                </c:pt>
                <c:pt idx="7">
                  <c:v>5.9</c:v>
                </c:pt>
                <c:pt idx="8">
                  <c:v>5.9</c:v>
                </c:pt>
                <c:pt idx="9">
                  <c:v>5.8</c:v>
                </c:pt>
                <c:pt idx="10">
                  <c:v>5.7</c:v>
                </c:pt>
                <c:pt idx="11">
                  <c:v>5.7</c:v>
                </c:pt>
                <c:pt idx="12">
                  <c:v>5.7</c:v>
                </c:pt>
                <c:pt idx="13">
                  <c:v>5.4</c:v>
                </c:pt>
                <c:pt idx="14">
                  <c:v>5.2</c:v>
                </c:pt>
                <c:pt idx="15">
                  <c:v>5.2</c:v>
                </c:pt>
                <c:pt idx="16">
                  <c:v>5.2</c:v>
                </c:pt>
                <c:pt idx="17">
                  <c:v>5</c:v>
                </c:pt>
                <c:pt idx="18">
                  <c:v>4.8</c:v>
                </c:pt>
                <c:pt idx="19">
                  <c:v>4.5</c:v>
                </c:pt>
                <c:pt idx="20">
                  <c:v>4.4000000000000004</c:v>
                </c:pt>
                <c:pt idx="21">
                  <c:v>4.2</c:v>
                </c:pt>
                <c:pt idx="22">
                  <c:v>4.0999999999999996</c:v>
                </c:pt>
                <c:pt idx="23">
                  <c:v>3.6</c:v>
                </c:pt>
                <c:pt idx="24">
                  <c:v>3.1</c:v>
                </c:pt>
                <c:pt idx="25">
                  <c:v>3</c:v>
                </c:pt>
                <c:pt idx="26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09994016"/>
        <c:axId val="309991272"/>
      </c:barChart>
      <c:catAx>
        <c:axId val="309994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9991272"/>
        <c:crosses val="autoZero"/>
        <c:auto val="1"/>
        <c:lblAlgn val="ctr"/>
        <c:lblOffset val="100"/>
        <c:noMultiLvlLbl val="0"/>
      </c:catAx>
      <c:valAx>
        <c:axId val="309991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0999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68195-58DB-42EE-95C8-90F4E8BF3F80}" type="datetimeFigureOut">
              <a:rPr lang="pt-BR" smtClean="0"/>
              <a:t>06/06/2018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EB55A-3403-41A4-A109-EC78A2974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405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" y="0"/>
            <a:ext cx="91351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52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1AC-59B5-4755-8AF7-5BA9E950B418}" type="datetimeFigureOut">
              <a:rPr lang="pt-BR" smtClean="0"/>
              <a:pPr/>
              <a:t>06/06/2018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D8BF-C9F8-4D6E-9BEA-EA3C91B9CF7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228600" y="2132856"/>
            <a:ext cx="8686800" cy="1646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2600" b="1" dirty="0" smtClean="0">
                <a:latin typeface="Trebuchet MS" pitchFamily="34" charset="0"/>
              </a:rPr>
              <a:t>ATLAS DA VIOLÊNCIA 2018</a:t>
            </a:r>
            <a:br>
              <a:rPr lang="pt-BR" sz="2600" b="1" dirty="0" smtClean="0">
                <a:latin typeface="Trebuchet MS" pitchFamily="34" charset="0"/>
              </a:rPr>
            </a:br>
            <a:r>
              <a:rPr lang="pt-BR" sz="2600" b="1" dirty="0" smtClean="0">
                <a:latin typeface="Trebuchet MS" pitchFamily="34" charset="0"/>
              </a:rPr>
              <a:t/>
            </a:r>
            <a:br>
              <a:rPr lang="pt-BR" sz="2600" b="1" dirty="0" smtClean="0">
                <a:latin typeface="Trebuchet MS" pitchFamily="34" charset="0"/>
              </a:rPr>
            </a:br>
            <a:r>
              <a:rPr lang="pt-BR" sz="2600" b="1" dirty="0" smtClean="0">
                <a:solidFill>
                  <a:srgbClr val="FF0000"/>
                </a:solidFill>
                <a:latin typeface="Trebuchet MS" pitchFamily="34" charset="0"/>
              </a:rPr>
              <a:t>FBSP</a:t>
            </a:r>
          </a:p>
        </p:txBody>
      </p:sp>
    </p:spTree>
    <p:extLst>
      <p:ext uri="{BB962C8B-B14F-4D97-AF65-F5344CB8AC3E}">
        <p14:creationId xmlns:p14="http://schemas.microsoft.com/office/powerpoint/2010/main" val="5864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7951" t="32758" r="25588" b="16843"/>
          <a:stretch/>
        </p:blipFill>
        <p:spPr>
          <a:xfrm>
            <a:off x="1598830" y="1628800"/>
            <a:ext cx="5925498" cy="381642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716016" y="548680"/>
            <a:ext cx="40845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/>
              <a:t>EVOLUÇÃO HOMICÍDIOS MUNDO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3492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517272" y="378931"/>
            <a:ext cx="447411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/>
              <a:t>DISTRIBUIÇÃO HOMICÍDIOS MUNDO</a:t>
            </a:r>
            <a:endParaRPr lang="pt-BR" sz="2200" b="1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8738" t="23474" r="26375" b="6232"/>
          <a:stretch/>
        </p:blipFill>
        <p:spPr>
          <a:xfrm>
            <a:off x="1403648" y="971070"/>
            <a:ext cx="6316764" cy="587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80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2"/>
          <a:srcRect l="27951" t="28780" r="25588" b="22147"/>
          <a:stretch/>
        </p:blipFill>
        <p:spPr>
          <a:xfrm>
            <a:off x="278414" y="1282207"/>
            <a:ext cx="8611771" cy="54006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4358271" y="427311"/>
            <a:ext cx="4606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DISTRIBUIÇÃO HOMICÍDIOS ENTRE AS REGIÕES BRASILEIRAS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28846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15089"/>
              </p:ext>
            </p:extLst>
          </p:nvPr>
        </p:nvGraphicFramePr>
        <p:xfrm>
          <a:off x="1504126" y="2253605"/>
          <a:ext cx="6596266" cy="1977390"/>
        </p:xfrm>
        <a:graphic>
          <a:graphicData uri="http://schemas.openxmlformats.org/drawingml/2006/table">
            <a:tbl>
              <a:tblPr/>
              <a:tblGrid>
                <a:gridCol w="2419802"/>
                <a:gridCol w="720080"/>
                <a:gridCol w="757340"/>
                <a:gridCol w="955642"/>
                <a:gridCol w="1743402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Homicídios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Evolução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Posição DF entre as </a:t>
                      </a:r>
                      <a:r>
                        <a:rPr lang="pt-B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menos violenta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37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Jovens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menos violenta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menos violenta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Mulheres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menos violenta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</a:t>
                      </a:r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 de Fogo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menos violenta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358271" y="427311"/>
            <a:ext cx="4606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Evolução da Incidência de Homicídios no Distrito Federal 2014/2016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9692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64088" y="107958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Homicídios no Brasil</a:t>
            </a:r>
            <a:endParaRPr lang="pt-BR" sz="2200" b="1" dirty="0"/>
          </a:p>
        </p:txBody>
      </p:sp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844725"/>
              </p:ext>
            </p:extLst>
          </p:nvPr>
        </p:nvGraphicFramePr>
        <p:xfrm>
          <a:off x="179512" y="476672"/>
          <a:ext cx="4248472" cy="6251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0814940"/>
              </p:ext>
            </p:extLst>
          </p:nvPr>
        </p:nvGraphicFramePr>
        <p:xfrm>
          <a:off x="4788024" y="476672"/>
          <a:ext cx="4211960" cy="626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077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64088" y="107958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Homicídios no Brasil</a:t>
            </a:r>
            <a:endParaRPr lang="pt-BR" sz="2200" b="1" dirty="0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2292066"/>
              </p:ext>
            </p:extLst>
          </p:nvPr>
        </p:nvGraphicFramePr>
        <p:xfrm>
          <a:off x="4824028" y="471755"/>
          <a:ext cx="4248472" cy="6336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8368781"/>
              </p:ext>
            </p:extLst>
          </p:nvPr>
        </p:nvGraphicFramePr>
        <p:xfrm>
          <a:off x="251520" y="471755"/>
          <a:ext cx="4248472" cy="6202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7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4491</TotalTime>
  <Words>113</Words>
  <Application>Microsoft Office PowerPoint</Application>
  <PresentationFormat>Apresentação na tela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Mariana Damaceno</cp:lastModifiedBy>
  <cp:revision>172</cp:revision>
  <dcterms:created xsi:type="dcterms:W3CDTF">2016-04-06T12:58:49Z</dcterms:created>
  <dcterms:modified xsi:type="dcterms:W3CDTF">2018-06-06T17:38:49Z</dcterms:modified>
</cp:coreProperties>
</file>